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144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2388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05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5622925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CBA4E4C4-54F1-42B7-8487-A9E180D86DAF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6456363"/>
            <a:ext cx="43005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5622925" y="6456363"/>
            <a:ext cx="4302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D5B79B83-60A2-4B54-B8DD-EB2DC3900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FB6403-2E15-4493-AF0A-A09E5FB92815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03688" y="849313"/>
            <a:ext cx="1719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BFF407-50B9-48E8-990B-4846EBC7D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B674-9FE5-4EF8-B648-297EEF1F41E0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F1F5D-C561-4C9E-8359-ABB68E6F7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1A7E-C300-4E3E-AF19-B793B1A0F0A6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82D2-33EF-4FD7-BF8D-78D706683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625B8-0565-467C-9177-48FD9B5050B9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D077-CF91-4EF2-8A43-680882FC8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66FC-BD1A-4F09-A1BE-7554B90D3755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CE82-CAA5-4193-8662-10ADB5A37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39F3-2074-4090-99FA-01B3E51FF8DF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7612-BA44-4D51-861E-A25AF18DD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94FF-26F4-4A9E-A2F5-616062194019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72C1-531B-4AE9-9F84-89678CD15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A6E29-4548-4BAC-BF03-CB16D5DEFFAF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96378-462B-430F-901A-8738692FA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4150-FBCB-460F-ADF8-6494B2F7430C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F1AA-BE40-40C4-A385-45A7E6A1C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921D-2BF2-4273-A476-915C03CA887C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8B72-98DD-4DF4-800E-9E860BB81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06D6-5D63-4199-B303-E82438A0ED1D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D2AD-ED47-4EEE-B90E-7FFD69C15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EBD2-C433-4E0A-9DA0-52C66B30A2E2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2696-575D-4D25-9B01-C837F91C7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87363"/>
            <a:ext cx="59150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433638"/>
            <a:ext cx="5915025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27F86E-7753-4DAD-9EBC-09920C1B8D1E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E8649E-4752-4D55-A0EE-1033E2902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858000" cy="14430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0" name="Рисунок 1"/>
          <p:cNvPicPr>
            <a:picLocks noChangeAspect="1"/>
          </p:cNvPicPr>
          <p:nvPr/>
        </p:nvPicPr>
        <p:blipFill>
          <a:blip r:embed="rId2"/>
          <a:srcRect l="1929" t="15083" r="77568" b="68491"/>
          <a:stretch>
            <a:fillRect/>
          </a:stretch>
        </p:blipFill>
        <p:spPr bwMode="auto">
          <a:xfrm>
            <a:off x="25400" y="4687888"/>
            <a:ext cx="13938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0" y="1778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cs typeface="Arial" charset="0"/>
              </a:rPr>
              <a:t>ПАМЯТКА</a:t>
            </a:r>
            <a:endParaRPr lang="ru-RU" sz="32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7412" name="Прямоугольник 7"/>
          <p:cNvSpPr>
            <a:spLocks noChangeArrowheads="1"/>
          </p:cNvSpPr>
          <p:nvPr/>
        </p:nvSpPr>
        <p:spPr bwMode="auto">
          <a:xfrm>
            <a:off x="-49213" y="782638"/>
            <a:ext cx="6858001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cs typeface="Arial" charset="0"/>
              </a:rPr>
              <a:t>по приобретению и применению </a:t>
            </a:r>
          </a:p>
          <a:p>
            <a:pPr algn="ctr"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cs typeface="Arial" charset="0"/>
              </a:rPr>
              <a:t>бытовых пиротехнических изделий</a:t>
            </a:r>
            <a:endParaRPr lang="ru-RU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179388" y="1468438"/>
            <a:ext cx="6480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cs typeface="Arial" charset="0"/>
              </a:rPr>
              <a:t> Чтобы не испортить новогоднее торжество, достаточно соблюдать несложные правила безопасности </a:t>
            </a:r>
            <a:endParaRPr lang="ru-RU" sz="16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7414" name="Прямоугольник 22"/>
          <p:cNvSpPr>
            <a:spLocks noChangeArrowheads="1"/>
          </p:cNvSpPr>
          <p:nvPr/>
        </p:nvSpPr>
        <p:spPr bwMode="auto">
          <a:xfrm>
            <a:off x="0" y="8734425"/>
            <a:ext cx="4870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114300" algn="l"/>
              </a:tabLst>
            </a:pPr>
            <a:r>
              <a:rPr lang="ru-RU" sz="1200" b="1">
                <a:solidFill>
                  <a:srgbClr val="002060"/>
                </a:solidFill>
                <a:cs typeface="Arial" charset="0"/>
              </a:rPr>
              <a:t>МКУ «Управление по ГОЧС г. Тобольска»</a:t>
            </a:r>
          </a:p>
          <a:p>
            <a:pPr algn="ctr">
              <a:tabLst>
                <a:tab pos="114300" algn="l"/>
              </a:tabLst>
            </a:pPr>
            <a:endParaRPr lang="ru-RU" sz="1200" b="1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741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4363" y="203200"/>
            <a:ext cx="9286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46075" y="303213"/>
            <a:ext cx="922338" cy="812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1741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" y="276225"/>
            <a:ext cx="9779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Прямоугольник 21"/>
          <p:cNvSpPr>
            <a:spLocks noChangeArrowheads="1"/>
          </p:cNvSpPr>
          <p:nvPr/>
        </p:nvSpPr>
        <p:spPr bwMode="auto">
          <a:xfrm>
            <a:off x="-6350" y="7618413"/>
            <a:ext cx="48768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114300" algn="l"/>
              </a:tabLst>
            </a:pPr>
            <a:r>
              <a:rPr lang="ru-RU" sz="1400" b="1">
                <a:solidFill>
                  <a:srgbClr val="FF0000"/>
                </a:solidFill>
                <a:cs typeface="Arial" charset="0"/>
              </a:rPr>
              <a:t>Номера телефонов:</a:t>
            </a:r>
          </a:p>
          <a:p>
            <a:pPr algn="ctr">
              <a:tabLst>
                <a:tab pos="114300" algn="l"/>
              </a:tabLst>
            </a:pPr>
            <a:endParaRPr lang="ru-RU" sz="400" b="1">
              <a:cs typeface="Arial" charset="0"/>
            </a:endParaRPr>
          </a:p>
          <a:p>
            <a:pPr algn="ctr">
              <a:tabLst>
                <a:tab pos="114300" algn="l"/>
              </a:tabLst>
            </a:pPr>
            <a:r>
              <a:rPr lang="ru-RU" sz="1300">
                <a:solidFill>
                  <a:srgbClr val="002060"/>
                </a:solidFill>
                <a:cs typeface="Arial" charset="0"/>
              </a:rPr>
              <a:t>Единая дежурно-диспетчерская служба (ЕДДС)</a:t>
            </a:r>
          </a:p>
          <a:p>
            <a:pPr algn="ctr">
              <a:tabLst>
                <a:tab pos="114300" algn="l"/>
              </a:tabLst>
            </a:pPr>
            <a:r>
              <a:rPr lang="ru-RU" sz="1300">
                <a:solidFill>
                  <a:srgbClr val="002060"/>
                </a:solidFill>
                <a:cs typeface="Arial" charset="0"/>
              </a:rPr>
              <a:t>города Тобольска </a:t>
            </a:r>
            <a:r>
              <a:rPr lang="ru-RU" sz="1300" b="1">
                <a:solidFill>
                  <a:srgbClr val="FF0000"/>
                </a:solidFill>
                <a:cs typeface="Arial" charset="0"/>
              </a:rPr>
              <a:t>112</a:t>
            </a:r>
            <a:r>
              <a:rPr lang="ru-RU" sz="1300" b="1">
                <a:cs typeface="Arial" charset="0"/>
              </a:rPr>
              <a:t> </a:t>
            </a:r>
            <a:r>
              <a:rPr lang="ru-RU" sz="1300">
                <a:solidFill>
                  <a:srgbClr val="002060"/>
                </a:solidFill>
                <a:cs typeface="Arial" charset="0"/>
              </a:rPr>
              <a:t>и</a:t>
            </a:r>
            <a:r>
              <a:rPr lang="ru-RU" sz="1300" b="1">
                <a:cs typeface="Arial" charset="0"/>
              </a:rPr>
              <a:t>  </a:t>
            </a:r>
            <a:r>
              <a:rPr lang="ru-RU" sz="1300" b="1">
                <a:solidFill>
                  <a:srgbClr val="FF0000"/>
                </a:solidFill>
                <a:cs typeface="Arial" charset="0"/>
              </a:rPr>
              <a:t>24-67-01</a:t>
            </a:r>
          </a:p>
          <a:p>
            <a:pPr algn="ctr">
              <a:tabLst>
                <a:tab pos="114300" algn="l"/>
              </a:tabLst>
            </a:pPr>
            <a:r>
              <a:rPr lang="ru-RU" sz="1300">
                <a:solidFill>
                  <a:srgbClr val="002060"/>
                </a:solidFill>
                <a:cs typeface="Arial" charset="0"/>
              </a:rPr>
              <a:t>Пожарно-спасательная служба </a:t>
            </a:r>
          </a:p>
          <a:p>
            <a:pPr algn="ctr">
              <a:tabLst>
                <a:tab pos="114300" algn="l"/>
              </a:tabLst>
            </a:pPr>
            <a:r>
              <a:rPr lang="ru-RU" sz="1300">
                <a:solidFill>
                  <a:srgbClr val="002060"/>
                </a:solidFill>
                <a:cs typeface="Arial" charset="0"/>
              </a:rPr>
              <a:t>г. Тобольска </a:t>
            </a:r>
            <a:r>
              <a:rPr lang="ru-RU" sz="1300" b="1">
                <a:solidFill>
                  <a:srgbClr val="FF0000"/>
                </a:solidFill>
                <a:cs typeface="Arial" charset="0"/>
              </a:rPr>
              <a:t>101</a:t>
            </a:r>
            <a:r>
              <a:rPr lang="ru-RU" sz="1300" b="1">
                <a:cs typeface="Arial" charset="0"/>
              </a:rPr>
              <a:t> </a:t>
            </a:r>
            <a:r>
              <a:rPr lang="ru-RU" sz="1300">
                <a:solidFill>
                  <a:srgbClr val="002060"/>
                </a:solidFill>
                <a:cs typeface="Arial" charset="0"/>
              </a:rPr>
              <a:t>и</a:t>
            </a:r>
            <a:r>
              <a:rPr lang="ru-RU" sz="1300">
                <a:cs typeface="Arial" charset="0"/>
              </a:rPr>
              <a:t> </a:t>
            </a:r>
            <a:r>
              <a:rPr lang="ru-RU" sz="1300" b="1">
                <a:solidFill>
                  <a:srgbClr val="FF0000"/>
                </a:solidFill>
                <a:cs typeface="Arial" charset="0"/>
              </a:rPr>
              <a:t>01</a:t>
            </a:r>
          </a:p>
        </p:txBody>
      </p:sp>
      <p:pic>
        <p:nvPicPr>
          <p:cNvPr id="17419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0450" y="7735888"/>
            <a:ext cx="17891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7545388"/>
            <a:ext cx="6858000" cy="4603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21" name="Рисунок 1"/>
          <p:cNvPicPr>
            <a:picLocks noChangeAspect="1"/>
          </p:cNvPicPr>
          <p:nvPr/>
        </p:nvPicPr>
        <p:blipFill>
          <a:blip r:embed="rId2"/>
          <a:srcRect l="5049" t="50441" r="77568" b="35587"/>
          <a:stretch>
            <a:fillRect/>
          </a:stretch>
        </p:blipFill>
        <p:spPr bwMode="auto">
          <a:xfrm>
            <a:off x="3513138" y="1997075"/>
            <a:ext cx="1181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1"/>
          <p:cNvPicPr>
            <a:picLocks noChangeAspect="1"/>
          </p:cNvPicPr>
          <p:nvPr/>
        </p:nvPicPr>
        <p:blipFill>
          <a:blip r:embed="rId2"/>
          <a:srcRect l="3024" t="34241" r="77568" b="49525"/>
          <a:stretch>
            <a:fillRect/>
          </a:stretch>
        </p:blipFill>
        <p:spPr bwMode="auto">
          <a:xfrm>
            <a:off x="2044700" y="5989638"/>
            <a:ext cx="131921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Рисунок 1"/>
          <p:cNvPicPr>
            <a:picLocks noChangeAspect="1"/>
          </p:cNvPicPr>
          <p:nvPr/>
        </p:nvPicPr>
        <p:blipFill>
          <a:blip r:embed="rId2"/>
          <a:srcRect l="48257" t="33607" r="29938" b="49855"/>
          <a:stretch>
            <a:fillRect/>
          </a:stretch>
        </p:blipFill>
        <p:spPr bwMode="auto">
          <a:xfrm>
            <a:off x="3486150" y="4157663"/>
            <a:ext cx="13319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Рисунок 1"/>
          <p:cNvPicPr>
            <a:picLocks noChangeAspect="1"/>
          </p:cNvPicPr>
          <p:nvPr/>
        </p:nvPicPr>
        <p:blipFill>
          <a:blip r:embed="rId2"/>
          <a:srcRect l="50092" t="13979" r="31770" b="69124"/>
          <a:stretch>
            <a:fillRect/>
          </a:stretch>
        </p:blipFill>
        <p:spPr bwMode="auto">
          <a:xfrm>
            <a:off x="5541963" y="2689225"/>
            <a:ext cx="12334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Рисунок 1"/>
          <p:cNvPicPr>
            <a:picLocks noChangeAspect="1"/>
          </p:cNvPicPr>
          <p:nvPr/>
        </p:nvPicPr>
        <p:blipFill>
          <a:blip r:embed="rId2"/>
          <a:srcRect l="48257" t="55759" r="31770" b="33292"/>
          <a:stretch>
            <a:fillRect/>
          </a:stretch>
        </p:blipFill>
        <p:spPr bwMode="auto">
          <a:xfrm>
            <a:off x="5248275" y="6191250"/>
            <a:ext cx="13573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100013" y="2260600"/>
            <a:ext cx="3756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  <a:defRPr/>
            </a:pPr>
            <a:r>
              <a:rPr lang="ru-RU" sz="1200" b="1" dirty="0">
                <a:cs typeface="Arial" charset="0"/>
              </a:rPr>
              <a:t>Приобретайте пиротехнические</a:t>
            </a:r>
          </a:p>
          <a:p>
            <a:pPr>
              <a:defRPr/>
            </a:pPr>
            <a:r>
              <a:rPr lang="ru-RU" sz="1200" b="1" dirty="0">
                <a:cs typeface="Arial" charset="0"/>
              </a:rPr>
              <a:t>изделия только в специализированных магазинах!</a:t>
            </a:r>
          </a:p>
        </p:txBody>
      </p:sp>
      <p:sp>
        <p:nvSpPr>
          <p:cNvPr id="17427" name="Прямоугольник 8"/>
          <p:cNvSpPr>
            <a:spLocks noChangeArrowheads="1"/>
          </p:cNvSpPr>
          <p:nvPr/>
        </p:nvSpPr>
        <p:spPr bwMode="auto">
          <a:xfrm>
            <a:off x="111125" y="3055938"/>
            <a:ext cx="3146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>
                <a:cs typeface="Arial" charset="0"/>
              </a:rPr>
              <a:t>2. Проверяйте наличие лицензии, инструкции по применению, а также сроки годности пиротехнических изделий!</a:t>
            </a:r>
            <a:endParaRPr lang="ru-RU" sz="1200">
              <a:cs typeface="Arial" charset="0"/>
            </a:endParaRPr>
          </a:p>
        </p:txBody>
      </p:sp>
      <p:sp>
        <p:nvSpPr>
          <p:cNvPr id="17428" name="Прямоугольник 8"/>
          <p:cNvSpPr>
            <a:spLocks noChangeArrowheads="1"/>
          </p:cNvSpPr>
          <p:nvPr/>
        </p:nvSpPr>
        <p:spPr bwMode="auto">
          <a:xfrm>
            <a:off x="111125" y="4137025"/>
            <a:ext cx="3146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>
                <a:cs typeface="Arial" charset="0"/>
              </a:rPr>
              <a:t>3. Не допускайте детей младше 14 лет к самостоятельному запуску петард.</a:t>
            </a:r>
            <a:endParaRPr lang="ru-RU" sz="1200">
              <a:cs typeface="Arial" charset="0"/>
            </a:endParaRPr>
          </a:p>
        </p:txBody>
      </p:sp>
      <p:sp>
        <p:nvSpPr>
          <p:cNvPr id="17429" name="Прямоугольник 8"/>
          <p:cNvSpPr>
            <a:spLocks noChangeArrowheads="1"/>
          </p:cNvSpPr>
          <p:nvPr/>
        </p:nvSpPr>
        <p:spPr bwMode="auto">
          <a:xfrm>
            <a:off x="1211263" y="5041900"/>
            <a:ext cx="2152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>
                <a:cs typeface="Arial" charset="0"/>
              </a:rPr>
              <a:t>4. Убедитесь в том, что в радиусе опасной зоны (20 метров) отсутствуют препятствия для запуска пиротехники.</a:t>
            </a:r>
          </a:p>
        </p:txBody>
      </p:sp>
      <p:sp>
        <p:nvSpPr>
          <p:cNvPr id="17430" name="Прямоугольник 8"/>
          <p:cNvSpPr>
            <a:spLocks noChangeArrowheads="1"/>
          </p:cNvSpPr>
          <p:nvPr/>
        </p:nvSpPr>
        <p:spPr bwMode="auto">
          <a:xfrm>
            <a:off x="4778375" y="2205038"/>
            <a:ext cx="2046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>
                <a:cs typeface="Arial" charset="0"/>
              </a:rPr>
              <a:t>6. Совершайте поджог фитиля на расстоянии</a:t>
            </a:r>
          </a:p>
          <a:p>
            <a:pPr algn="just"/>
            <a:r>
              <a:rPr lang="ru-RU" sz="1200" b="1">
                <a:cs typeface="Arial" charset="0"/>
              </a:rPr>
              <a:t>вытянутой руки.</a:t>
            </a:r>
          </a:p>
        </p:txBody>
      </p:sp>
      <p:sp>
        <p:nvSpPr>
          <p:cNvPr id="17431" name="Прямоугольник 8"/>
          <p:cNvSpPr>
            <a:spLocks noChangeArrowheads="1"/>
          </p:cNvSpPr>
          <p:nvPr/>
        </p:nvSpPr>
        <p:spPr bwMode="auto">
          <a:xfrm>
            <a:off x="169863" y="6302375"/>
            <a:ext cx="2136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>
                <a:cs typeface="Arial" charset="0"/>
              </a:rPr>
              <a:t>5. Никогда не наклоняй-тесь над пиротехничес-ким изделием  при запуске.</a:t>
            </a:r>
          </a:p>
        </p:txBody>
      </p:sp>
      <p:sp>
        <p:nvSpPr>
          <p:cNvPr id="17432" name="Прямоугольник 8"/>
          <p:cNvSpPr>
            <a:spLocks noChangeArrowheads="1"/>
          </p:cNvSpPr>
          <p:nvPr/>
        </p:nvSpPr>
        <p:spPr bwMode="auto">
          <a:xfrm>
            <a:off x="3468255" y="3208480"/>
            <a:ext cx="19415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cs typeface="Arial" charset="0"/>
              </a:rPr>
              <a:t>7. Ни одно подожжен-</a:t>
            </a:r>
            <a:r>
              <a:rPr lang="ru-RU" sz="1200" b="1" dirty="0" err="1">
                <a:cs typeface="Arial" charset="0"/>
              </a:rPr>
              <a:t>ное</a:t>
            </a:r>
            <a:r>
              <a:rPr lang="ru-RU" sz="1200" b="1" dirty="0">
                <a:cs typeface="Arial" charset="0"/>
              </a:rPr>
              <a:t> изделие, кроме бенгальских огней, нельзя держать в руках.</a:t>
            </a:r>
          </a:p>
        </p:txBody>
      </p:sp>
      <p:sp>
        <p:nvSpPr>
          <p:cNvPr id="17433" name="Прямоугольник 8"/>
          <p:cNvSpPr>
            <a:spLocks noChangeArrowheads="1"/>
          </p:cNvSpPr>
          <p:nvPr/>
        </p:nvSpPr>
        <p:spPr bwMode="auto">
          <a:xfrm>
            <a:off x="4741863" y="4168775"/>
            <a:ext cx="202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>
                <a:cs typeface="Arial" charset="0"/>
              </a:rPr>
              <a:t>8. Необходимо выйти за радиус опасной зоны после поджога фитиля.</a:t>
            </a:r>
          </a:p>
        </p:txBody>
      </p:sp>
      <p:sp>
        <p:nvSpPr>
          <p:cNvPr id="17434" name="Прямоугольник 8"/>
          <p:cNvSpPr>
            <a:spLocks noChangeArrowheads="1"/>
          </p:cNvSpPr>
          <p:nvPr/>
        </p:nvSpPr>
        <p:spPr bwMode="auto">
          <a:xfrm>
            <a:off x="3454400" y="5634903"/>
            <a:ext cx="3208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cs typeface="Arial" charset="0"/>
              </a:rPr>
              <a:t>10. Никогда не пытайтесь запустить пиротехническое изделие повторно, если оно не сработало.</a:t>
            </a:r>
          </a:p>
        </p:txBody>
      </p:sp>
      <p:sp>
        <p:nvSpPr>
          <p:cNvPr id="17435" name="Прямоугольник 8"/>
          <p:cNvSpPr>
            <a:spLocks noChangeArrowheads="1"/>
          </p:cNvSpPr>
          <p:nvPr/>
        </p:nvSpPr>
        <p:spPr bwMode="auto">
          <a:xfrm>
            <a:off x="4741863" y="4929188"/>
            <a:ext cx="1908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>
                <a:cs typeface="Arial" charset="0"/>
              </a:rPr>
              <a:t>9. Не запускайте изделие при сильном ветре.</a:t>
            </a:r>
          </a:p>
          <a:p>
            <a:pPr algn="just"/>
            <a:endParaRPr lang="ru-RU" sz="1200" b="1">
              <a:cs typeface="Arial" charset="0"/>
            </a:endParaRPr>
          </a:p>
        </p:txBody>
      </p:sp>
      <p:sp>
        <p:nvSpPr>
          <p:cNvPr id="17436" name="Прямоугольник 8"/>
          <p:cNvSpPr>
            <a:spLocks noChangeArrowheads="1"/>
          </p:cNvSpPr>
          <p:nvPr/>
        </p:nvSpPr>
        <p:spPr bwMode="auto">
          <a:xfrm>
            <a:off x="3459163" y="6291263"/>
            <a:ext cx="17303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>
                <a:cs typeface="Arial" charset="0"/>
              </a:rPr>
              <a:t>11. Не направляйте петарды на людей и животных, не бросайте их под ноги.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187</Words>
  <Application>Microsoft Office PowerPoint</Application>
  <PresentationFormat>Экран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X75A</dc:creator>
  <cp:lastModifiedBy>Asus X75A</cp:lastModifiedBy>
  <cp:revision>40</cp:revision>
  <cp:lastPrinted>2017-10-09T11:09:03Z</cp:lastPrinted>
  <dcterms:created xsi:type="dcterms:W3CDTF">2017-10-09T10:13:01Z</dcterms:created>
  <dcterms:modified xsi:type="dcterms:W3CDTF">2017-12-12T06:56:07Z</dcterms:modified>
</cp:coreProperties>
</file>