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37D"/>
    <a:srgbClr val="001746"/>
    <a:srgbClr val="000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61" autoAdjust="0"/>
  </p:normalViewPr>
  <p:slideViewPr>
    <p:cSldViewPr snapToGrid="0">
      <p:cViewPr varScale="1">
        <p:scale>
          <a:sx n="87" d="100"/>
          <a:sy n="87" d="100"/>
        </p:scale>
        <p:origin x="50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CEFE5-7B99-4AA9-B788-FA0924BFFFF0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52184-2B21-4159-8DBB-A37D6C85E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2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52184-2B21-4159-8DBB-A37D6C85EB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80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1"/>
            <a:ext cx="7427565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7532089" y="762001"/>
            <a:ext cx="2376821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252" y="1298448"/>
            <a:ext cx="59436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62" y="4670246"/>
            <a:ext cx="59436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30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83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562" y="990600"/>
            <a:ext cx="2290763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2679" y="868680"/>
            <a:ext cx="59436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17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28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2679" y="1298448"/>
            <a:ext cx="59436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7538" y="4672584"/>
            <a:ext cx="59436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6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2679" y="868680"/>
            <a:ext cx="282321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2222" y="868680"/>
            <a:ext cx="282321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3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2679" y="1023586"/>
            <a:ext cx="282321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2679" y="1930936"/>
            <a:ext cx="282321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2501" y="1023588"/>
            <a:ext cx="282321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2501" y="1930936"/>
            <a:ext cx="282321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1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33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85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26" y="1143000"/>
            <a:ext cx="2303145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2679" y="868680"/>
            <a:ext cx="59436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026" y="3337560"/>
            <a:ext cx="2303145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59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26" y="1143000"/>
            <a:ext cx="2303145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1149" y="767419"/>
            <a:ext cx="6593625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026" y="3340602"/>
            <a:ext cx="2303145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843020" y="6356352"/>
            <a:ext cx="480310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44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58952"/>
            <a:ext cx="2797917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496" y="1123839"/>
            <a:ext cx="2394830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9600390" y="758952"/>
            <a:ext cx="312039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780" y="864108"/>
            <a:ext cx="59436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325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91E333-A34E-4187-9874-870D34EFB4A7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780" y="6356352"/>
            <a:ext cx="4803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236" y="6356352"/>
            <a:ext cx="124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65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6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665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2940524" y="3183584"/>
            <a:ext cx="1850880" cy="232692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289310" y="3183584"/>
            <a:ext cx="1850880" cy="232692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74643" y="3176742"/>
            <a:ext cx="1850880" cy="232692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3450" y="2933911"/>
            <a:ext cx="1002266" cy="9409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096873" y="2916367"/>
            <a:ext cx="1002266" cy="9409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687480" y="2928532"/>
            <a:ext cx="1319586" cy="940973"/>
          </a:xfrm>
          <a:prstGeom prst="rect">
            <a:avLst/>
          </a:prstGeom>
          <a:solidFill>
            <a:schemeClr val="bg1"/>
          </a:solidFill>
          <a:ln w="127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-2" y="0"/>
            <a:ext cx="3073708" cy="83099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1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ПАМЯТКА</a:t>
            </a:r>
          </a:p>
        </p:txBody>
      </p:sp>
      <p:sp>
        <p:nvSpPr>
          <p:cNvPr id="2" name="Овал 1"/>
          <p:cNvSpPr/>
          <p:nvPr/>
        </p:nvSpPr>
        <p:spPr>
          <a:xfrm>
            <a:off x="261097" y="184335"/>
            <a:ext cx="841814" cy="8056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3706" y="73761"/>
            <a:ext cx="68322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населения при угрозе 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заражении местности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аварийно- химически опасными веществами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5178" y="773514"/>
            <a:ext cx="9880822" cy="2233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131118" y="6616642"/>
            <a:ext cx="3086043" cy="23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800" b="1" dirty="0">
                <a:solidFill>
                  <a:srgbClr val="0017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МКУ «</a:t>
            </a:r>
            <a:r>
              <a:rPr lang="ru-RU" sz="800" b="1" dirty="0" smtClean="0">
                <a:solidFill>
                  <a:srgbClr val="0017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по </a:t>
            </a:r>
            <a:r>
              <a:rPr lang="ru-RU" sz="800" b="1" dirty="0">
                <a:solidFill>
                  <a:srgbClr val="0017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делам </a:t>
            </a:r>
            <a:r>
              <a:rPr lang="ru-RU" sz="800" b="1" dirty="0" smtClean="0">
                <a:solidFill>
                  <a:srgbClr val="0017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ГОЧС г</a:t>
            </a:r>
            <a:r>
              <a:rPr lang="ru-RU" sz="800" b="1" dirty="0">
                <a:solidFill>
                  <a:srgbClr val="0017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Тобольска»</a:t>
            </a:r>
            <a:endParaRPr lang="ru-RU" sz="800" dirty="0">
              <a:solidFill>
                <a:srgbClr val="001746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16915" y="957559"/>
            <a:ext cx="225809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Хлор – газ желто-зеленого цвета с резким раздражающим специфическим запахом. Тяжелее воздуха примерно в 2,5 раза, поэтому скапливается в низких местах, затекает в подвалы, движется в приземных слоях атмосферы.</a:t>
            </a:r>
          </a:p>
          <a:p>
            <a:r>
              <a:rPr lang="ru-RU" sz="1200" dirty="0" smtClean="0">
                <a:latin typeface="Times New Roman" panose="02020603050405020304" pitchFamily="18" charset="0"/>
              </a:rPr>
              <a:t>     Пары хлора раздражающе действуют на слизистые оболочки, кожу, дыхательные пути и глаза.</a:t>
            </a:r>
          </a:p>
          <a:p>
            <a:r>
              <a:rPr lang="ru-RU" sz="1200" dirty="0">
                <a:latin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</a:rPr>
              <a:t>    При соприкосновении вызывает ожоги.</a:t>
            </a:r>
          </a:p>
          <a:p>
            <a:r>
              <a:rPr lang="ru-RU" sz="1200" dirty="0">
                <a:latin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</a:rPr>
              <a:t>    Воздействие на организм характеризуется резкой загрудинной болью, сухим кашлем, рвотой, нарушением координации, одышкой, резью в глазах.</a:t>
            </a:r>
          </a:p>
          <a:p>
            <a:r>
              <a:rPr lang="ru-RU" sz="1200" dirty="0">
                <a:latin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</a:rPr>
              <a:t>    При длительном вдыхании хлора возможен летальный исход.</a:t>
            </a:r>
            <a:endParaRPr lang="ru-RU" sz="1200" dirty="0"/>
          </a:p>
        </p:txBody>
      </p:sp>
      <p:sp>
        <p:nvSpPr>
          <p:cNvPr id="17" name="Прямоугольник 2"/>
          <p:cNvSpPr>
            <a:spLocks noChangeArrowheads="1"/>
          </p:cNvSpPr>
          <p:nvPr/>
        </p:nvSpPr>
        <p:spPr bwMode="auto">
          <a:xfrm>
            <a:off x="-11097" y="1612936"/>
            <a:ext cx="7439186" cy="84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</a:pPr>
            <a:r>
              <a:rPr lang="ru-RU" altLang="ru-RU" sz="1600" b="1" dirty="0">
                <a:ln w="3175">
                  <a:noFill/>
                </a:ln>
                <a:solidFill>
                  <a:srgbClr val="00174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ОСНОВНЫЕ СПОСОБЫ ЗАЩИТЫ </a:t>
            </a:r>
            <a:r>
              <a:rPr lang="ru-RU" altLang="ru-RU" sz="1600" b="1" dirty="0" smtClean="0">
                <a:ln w="3175">
                  <a:noFill/>
                </a:ln>
                <a:solidFill>
                  <a:srgbClr val="00174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НАСЕЛЕНИЯ</a:t>
            </a:r>
          </a:p>
          <a:p>
            <a:pPr algn="ctr">
              <a:lnSpc>
                <a:spcPct val="107000"/>
              </a:lnSpc>
            </a:pPr>
            <a:r>
              <a:rPr lang="ru-RU" altLang="ru-RU" sz="1600" b="1" dirty="0" smtClean="0">
                <a:ln w="3175">
                  <a:noFill/>
                </a:ln>
                <a:solidFill>
                  <a:srgbClr val="00174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ОТ АВАРИЙНО- </a:t>
            </a:r>
            <a:r>
              <a:rPr lang="ru-RU" altLang="ru-RU" sz="1600" b="1" dirty="0">
                <a:ln w="3175">
                  <a:noFill/>
                </a:ln>
                <a:solidFill>
                  <a:srgbClr val="00174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ХИМИЧЕСКИ ОПАСНЫХ ВЕЩЕСТВ</a:t>
            </a:r>
            <a:r>
              <a:rPr lang="ru-RU" altLang="ru-RU" sz="1600" b="1" dirty="0" smtClean="0">
                <a:ln w="3175">
                  <a:noFill/>
                </a:ln>
                <a:solidFill>
                  <a:srgbClr val="00174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</a:pPr>
            <a:endParaRPr lang="ru-RU" altLang="ru-RU" sz="1400" b="1" dirty="0">
              <a:solidFill>
                <a:srgbClr val="001746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2" y="865398"/>
            <a:ext cx="7428091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1400" spc="-30" dirty="0" smtClean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При </a:t>
            </a:r>
            <a:r>
              <a:rPr lang="ru-RU" sz="1400" spc="-30" dirty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аварийном выбросе (разливе)</a:t>
            </a:r>
            <a:r>
              <a:rPr lang="ru-RU" sz="1400" spc="-30" dirty="0" smtClean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аварийно- </a:t>
            </a:r>
            <a:r>
              <a:rPr lang="ru-RU" sz="1400" spc="-30" dirty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химически </a:t>
            </a:r>
            <a:r>
              <a:rPr lang="ru-RU" sz="1400" spc="-30" dirty="0" smtClean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опасных веществ, применяемых </a:t>
            </a:r>
            <a:r>
              <a:rPr lang="ru-RU" sz="1400" spc="-30" dirty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400" spc="-30" dirty="0" smtClean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промышленности,  </a:t>
            </a:r>
            <a:r>
              <a:rPr lang="ru-RU" sz="1400" spc="-30" dirty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может произойти заражение окружающей среды в концентрациях, поражающих живой организм</a:t>
            </a:r>
            <a:r>
              <a:rPr lang="ru-RU" sz="1400" spc="-30" dirty="0" smtClean="0">
                <a:solidFill>
                  <a:srgbClr val="0017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spc="-30" dirty="0" smtClean="0">
              <a:solidFill>
                <a:srgbClr val="00174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449" y="4894636"/>
            <a:ext cx="2683027" cy="183896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3" name="Прямоугольник 22"/>
          <p:cNvSpPr/>
          <p:nvPr/>
        </p:nvSpPr>
        <p:spPr>
          <a:xfrm>
            <a:off x="7040" y="6085490"/>
            <a:ext cx="7402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Важно помнить и знать!</a:t>
            </a:r>
          </a:p>
          <a:p>
            <a:r>
              <a:rPr lang="ru-RU" sz="1400" b="1" dirty="0" smtClean="0">
                <a:solidFill>
                  <a:srgbClr val="FFFF00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Химические вещества проникают в организм через органы дыхания, кожу, глаза, желудочно-кишечный тракт, вызывая при этом как местное, так и общее поражение.</a:t>
            </a:r>
            <a:endParaRPr lang="ru-RU" sz="1400" b="1" dirty="0">
              <a:solidFill>
                <a:srgbClr val="FFFF00"/>
              </a:solidFill>
              <a:effectLst>
                <a:glow rad="101600">
                  <a:srgbClr val="7030A0">
                    <a:alpha val="60000"/>
                  </a:srgbClr>
                </a:glow>
              </a:effectLst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36467" y="798992"/>
            <a:ext cx="9880822" cy="223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5950" y="97700"/>
            <a:ext cx="1042382" cy="100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125950" y="2157455"/>
            <a:ext cx="2515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использование средств индивидуальной защиты органов </a:t>
            </a:r>
            <a:r>
              <a:rPr lang="ru-RU" altLang="ru-RU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дыхания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52826" y="2165308"/>
            <a:ext cx="2342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временное укрытие населения</a:t>
            </a:r>
          </a:p>
          <a:p>
            <a:pPr lvl="0" algn="ctr"/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жилых домах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4540" y="2187974"/>
            <a:ext cx="2322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эвакуация </a:t>
            </a:r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населения</a:t>
            </a:r>
          </a:p>
          <a:p>
            <a:pPr lvl="0" algn="ctr"/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зон возможного заражения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91" y="2996120"/>
            <a:ext cx="716034" cy="78554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370" y="2935585"/>
            <a:ext cx="1303552" cy="93392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465" y="2935585"/>
            <a:ext cx="975081" cy="906369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2930440" y="3386853"/>
            <a:ext cx="19814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Защитите </a:t>
            </a:r>
          </a:p>
          <a:p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квартиру </a:t>
            </a:r>
          </a:p>
          <a:p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от проникновения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паров хлора (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заклейте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окна, вентиляционные отверстия, 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заделайте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щели в дверях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 возможности поднимитесь 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верхние этажи высоких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зданий.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2789" y="3428935"/>
            <a:ext cx="1853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защиты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органов              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дыхания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используйте противогаз, респиратор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ватно-марлевую повязку,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смоченную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2%-м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растворе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питьевой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соды.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29850" y="3349693"/>
            <a:ext cx="1859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При </a:t>
            </a:r>
          </a:p>
          <a:p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эвакуации</a:t>
            </a:r>
          </a:p>
          <a:p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выходите</a:t>
            </a:r>
          </a:p>
          <a:p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зоны заражения,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избегая низин, перпендикулярно ветру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4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1496</TotalTime>
  <Words>271</Words>
  <Application>Microsoft Office PowerPoint</Application>
  <PresentationFormat>Лист A4 (210x297 мм)</PresentationFormat>
  <Paragraphs>34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Corbel</vt:lpstr>
      <vt:lpstr>Times New Roman</vt:lpstr>
      <vt:lpstr>Wingdings 2</vt:lpstr>
      <vt:lpstr>Рамка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 X75A</dc:creator>
  <cp:lastModifiedBy>Asus X75A</cp:lastModifiedBy>
  <cp:revision>48</cp:revision>
  <dcterms:created xsi:type="dcterms:W3CDTF">2017-11-07T06:48:47Z</dcterms:created>
  <dcterms:modified xsi:type="dcterms:W3CDTF">2017-11-22T06:47:51Z</dcterms:modified>
</cp:coreProperties>
</file>